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31" autoAdjust="0"/>
    <p:restoredTop sz="94660" autoAdjust="0"/>
  </p:normalViewPr>
  <p:slideViewPr>
    <p:cSldViewPr>
      <p:cViewPr>
        <p:scale>
          <a:sx n="100" d="100"/>
          <a:sy n="100" d="100"/>
        </p:scale>
        <p:origin x="-20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DD40F-AF1B-4356-99FD-8349C88CDFD9}" type="datetimeFigureOut">
              <a:rPr lang="ru-RU" smtClean="0"/>
              <a:pPr/>
              <a:t>15.07.2021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38469-C010-405A-91CA-0CA7AD0044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5654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C1569-D459-4839-B939-9C3CE50009DD}" type="datetimeFigureOut">
              <a:rPr lang="ru-RU" smtClean="0"/>
              <a:pPr/>
              <a:t>15.07.2021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D0058-7CDF-4993-867B-54FD5BF7E9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4229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D0058-7CDF-4993-867B-54FD5BF7E95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2795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D0058-7CDF-4993-867B-54FD5BF7E95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642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57A4-DFEC-4DD7-84AE-1B602767D495}" type="datetimeFigureOut">
              <a:rPr lang="ru-RU" smtClean="0"/>
              <a:pPr/>
              <a:t>15.07.2021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EB3A-3E34-4F34-ADAA-ECCD80832A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57A4-DFEC-4DD7-84AE-1B602767D495}" type="datetimeFigureOut">
              <a:rPr lang="ru-RU" smtClean="0"/>
              <a:pPr/>
              <a:t>15.07.2021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EB3A-3E34-4F34-ADAA-ECCD80832A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57A4-DFEC-4DD7-84AE-1B602767D495}" type="datetimeFigureOut">
              <a:rPr lang="ru-RU" smtClean="0"/>
              <a:pPr/>
              <a:t>15.07.2021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EB3A-3E34-4F34-ADAA-ECCD80832A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57A4-DFEC-4DD7-84AE-1B602767D495}" type="datetimeFigureOut">
              <a:rPr lang="ru-RU" smtClean="0"/>
              <a:pPr/>
              <a:t>15.07.2021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EB3A-3E34-4F34-ADAA-ECCD80832A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57A4-DFEC-4DD7-84AE-1B602767D495}" type="datetimeFigureOut">
              <a:rPr lang="ru-RU" smtClean="0"/>
              <a:pPr/>
              <a:t>15.07.2021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EB3A-3E34-4F34-ADAA-ECCD80832A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57A4-DFEC-4DD7-84AE-1B602767D495}" type="datetimeFigureOut">
              <a:rPr lang="ru-RU" smtClean="0"/>
              <a:pPr/>
              <a:t>15.07.2021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EB3A-3E34-4F34-ADAA-ECCD80832A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57A4-DFEC-4DD7-84AE-1B602767D495}" type="datetimeFigureOut">
              <a:rPr lang="ru-RU" smtClean="0"/>
              <a:pPr/>
              <a:t>15.07.2021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EB3A-3E34-4F34-ADAA-ECCD80832A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57A4-DFEC-4DD7-84AE-1B602767D495}" type="datetimeFigureOut">
              <a:rPr lang="ru-RU" smtClean="0"/>
              <a:pPr/>
              <a:t>15.07.2021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EB3A-3E34-4F34-ADAA-ECCD80832A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57A4-DFEC-4DD7-84AE-1B602767D495}" type="datetimeFigureOut">
              <a:rPr lang="ru-RU" smtClean="0"/>
              <a:pPr/>
              <a:t>15.07.2021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EB3A-3E34-4F34-ADAA-ECCD80832A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57A4-DFEC-4DD7-84AE-1B602767D495}" type="datetimeFigureOut">
              <a:rPr lang="ru-RU" smtClean="0"/>
              <a:pPr/>
              <a:t>15.07.2021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EB3A-3E34-4F34-ADAA-ECCD80832A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57A4-DFEC-4DD7-84AE-1B602767D495}" type="datetimeFigureOut">
              <a:rPr lang="ru-RU" smtClean="0"/>
              <a:pPr/>
              <a:t>15.07.2021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EB3A-3E34-4F34-ADAA-ECCD80832A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CCFFFF"/>
          </a:fgClr>
          <a:bgClr>
            <a:schemeClr val="accent3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857A4-DFEC-4DD7-84AE-1B602767D495}" type="datetimeFigureOut">
              <a:rPr lang="ru-RU" smtClean="0"/>
              <a:pPr/>
              <a:t>15.07.2021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91EB3A-3E34-4F34-ADAA-ECCD80832A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15616" y="692150"/>
            <a:ext cx="7488832" cy="1368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Муниципальное  дошкольное образовательное учреждение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«Детский сад №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quarter" idx="4294967295"/>
          </p:nvPr>
        </p:nvSpPr>
        <p:spPr>
          <a:xfrm flipH="1">
            <a:off x="1619672" y="1989138"/>
            <a:ext cx="7524328" cy="1152525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3200" b="1" u="sng" dirty="0" smtClean="0">
                <a:solidFill>
                  <a:srgbClr val="0070C0"/>
                </a:solidFill>
              </a:rPr>
              <a:t>Тема: «Здравствуй, Сказка!»</a:t>
            </a:r>
            <a:endParaRPr lang="ru-RU" sz="3200" b="1" u="sng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6" y="2822156"/>
            <a:ext cx="2446190" cy="2475311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28971"/>
            <a:ext cx="3033108" cy="1899912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263156"/>
            <a:ext cx="1872208" cy="2020615"/>
          </a:xfrm>
          <a:prstGeom prst="rect">
            <a:avLst/>
          </a:prstGeom>
          <a:ln w="19050"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580112" y="4437112"/>
            <a:ext cx="316835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>
              <a:solidFill>
                <a:srgbClr val="0070C0"/>
              </a:solidFill>
            </a:endParaRPr>
          </a:p>
          <a:p>
            <a:pPr algn="r"/>
            <a:endParaRPr lang="ru-RU" dirty="0">
              <a:solidFill>
                <a:srgbClr val="0070C0"/>
              </a:solidFill>
            </a:endParaRPr>
          </a:p>
          <a:p>
            <a:pPr algn="r"/>
            <a:endParaRPr lang="ru-RU" dirty="0">
              <a:solidFill>
                <a:srgbClr val="0070C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70C0"/>
                </a:solidFill>
              </a:rPr>
              <a:t>Автор:</a:t>
            </a:r>
            <a:r>
              <a:rPr lang="ru-RU" sz="2000" b="1" i="1" dirty="0" smtClean="0"/>
              <a:t> </a:t>
            </a:r>
            <a:r>
              <a:rPr lang="ru-RU" sz="2000" b="1" dirty="0" smtClean="0"/>
              <a:t>воспитатель средней группы</a:t>
            </a:r>
          </a:p>
          <a:p>
            <a:pPr algn="r"/>
            <a:r>
              <a:rPr lang="ru-RU" sz="2000" b="1" dirty="0" err="1" smtClean="0">
                <a:solidFill>
                  <a:srgbClr val="7030A0"/>
                </a:solidFill>
              </a:rPr>
              <a:t>Рогатюк</a:t>
            </a:r>
            <a:r>
              <a:rPr lang="ru-RU" sz="2000" b="1" dirty="0" smtClean="0">
                <a:solidFill>
                  <a:srgbClr val="7030A0"/>
                </a:solidFill>
              </a:rPr>
              <a:t> Елена Борисовна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5683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35496" y="116632"/>
            <a:ext cx="2376264" cy="1224136"/>
          </a:xfrm>
          <a:prstGeom prst="cloudCallout">
            <a:avLst>
              <a:gd name="adj1" fmla="val -38564"/>
              <a:gd name="adj2" fmla="val 84885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softRound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Реализация проекта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251520" y="1340768"/>
            <a:ext cx="3312368" cy="2376264"/>
          </a:xfrm>
          <a:prstGeom prst="star7">
            <a:avLst/>
          </a:prstGeom>
          <a:gradFill>
            <a:gsLst>
              <a:gs pos="0">
                <a:srgbClr val="FFFF00"/>
              </a:gs>
              <a:gs pos="9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err="1" smtClean="0">
                <a:solidFill>
                  <a:schemeClr val="tx1"/>
                </a:solidFill>
              </a:rPr>
              <a:t>Книжкина</a:t>
            </a:r>
            <a:r>
              <a:rPr lang="ru-RU" dirty="0" smtClean="0">
                <a:solidFill>
                  <a:schemeClr val="tx1"/>
                </a:solidFill>
              </a:rPr>
              <a:t> больница»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4077072"/>
            <a:ext cx="2710687" cy="2088232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sp>
        <p:nvSpPr>
          <p:cNvPr id="7" name="7-конечная звезда 6"/>
          <p:cNvSpPr/>
          <p:nvPr/>
        </p:nvSpPr>
        <p:spPr>
          <a:xfrm>
            <a:off x="3563888" y="188640"/>
            <a:ext cx="2664296" cy="1728192"/>
          </a:xfrm>
          <a:prstGeom prst="star7">
            <a:avLst/>
          </a:prstGeom>
          <a:gradFill>
            <a:gsLst>
              <a:gs pos="53000">
                <a:srgbClr val="FFC000"/>
              </a:gs>
              <a:gs pos="9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Аппликация «Колобок»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6444208" y="1700808"/>
            <a:ext cx="2232248" cy="1584176"/>
          </a:xfrm>
          <a:prstGeom prst="star7">
            <a:avLst/>
          </a:prstGeom>
          <a:gradFill>
            <a:gsLst>
              <a:gs pos="53000">
                <a:schemeClr val="accent3"/>
              </a:gs>
              <a:gs pos="9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Рисовали «Сказки»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645024"/>
            <a:ext cx="2843808" cy="2304256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44824"/>
            <a:ext cx="2474150" cy="2088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9119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35496" y="116632"/>
            <a:ext cx="2376264" cy="1224136"/>
          </a:xfrm>
          <a:prstGeom prst="cloudCallout">
            <a:avLst>
              <a:gd name="adj1" fmla="val -38564"/>
              <a:gd name="adj2" fmla="val 84885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softRound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Реализация проекта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34448"/>
            <a:ext cx="1728192" cy="22154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48" y="4169293"/>
            <a:ext cx="1674856" cy="23307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284173"/>
            <a:ext cx="1760839" cy="2159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801820"/>
            <a:ext cx="2188468" cy="1641351"/>
          </a:xfrm>
          <a:prstGeom prst="rect">
            <a:avLst/>
          </a:prstGeom>
        </p:spPr>
      </p:pic>
      <p:sp>
        <p:nvSpPr>
          <p:cNvPr id="9" name="7-конечная звезда 8"/>
          <p:cNvSpPr/>
          <p:nvPr/>
        </p:nvSpPr>
        <p:spPr>
          <a:xfrm>
            <a:off x="2430438" y="0"/>
            <a:ext cx="5616624" cy="4053197"/>
          </a:xfrm>
          <a:prstGeom prst="star7">
            <a:avLst>
              <a:gd name="adj" fmla="val 32144"/>
              <a:gd name="hf" fmla="val 102572"/>
              <a:gd name="vf" fmla="val 10521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prstClr val="black"/>
              </a:solidFill>
            </a:endParaRPr>
          </a:p>
          <a:p>
            <a:pPr lvl="0" algn="ctr"/>
            <a:endParaRPr lang="ru-RU" dirty="0">
              <a:solidFill>
                <a:prstClr val="black"/>
              </a:solidFill>
            </a:endParaRPr>
          </a:p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Чтение сказок«</a:t>
            </a:r>
            <a:r>
              <a:rPr lang="ru-RU" dirty="0" err="1" smtClean="0">
                <a:solidFill>
                  <a:prstClr val="black"/>
                </a:solidFill>
              </a:rPr>
              <a:t>Заяц-хваста</a:t>
            </a:r>
            <a:r>
              <a:rPr lang="ru-RU" dirty="0">
                <a:solidFill>
                  <a:prstClr val="black"/>
                </a:solidFill>
              </a:rPr>
              <a:t>», «Лисичка со скалочкой», </a:t>
            </a:r>
            <a:r>
              <a:rPr lang="ru-RU" dirty="0" smtClean="0">
                <a:solidFill>
                  <a:prstClr val="black"/>
                </a:solidFill>
              </a:rPr>
              <a:t>раскрашивание раскрасок </a:t>
            </a:r>
            <a:r>
              <a:rPr lang="ru-RU" dirty="0">
                <a:solidFill>
                  <a:prstClr val="black"/>
                </a:solidFill>
              </a:rPr>
              <a:t>по разным сказкам, </a:t>
            </a:r>
            <a:r>
              <a:rPr lang="ru-RU" dirty="0" smtClean="0">
                <a:solidFill>
                  <a:prstClr val="black"/>
                </a:solidFill>
              </a:rPr>
              <a:t>лепка сказочных </a:t>
            </a:r>
            <a:r>
              <a:rPr lang="ru-RU" dirty="0">
                <a:solidFill>
                  <a:prstClr val="black"/>
                </a:solidFill>
              </a:rPr>
              <a:t>героев из пластилина, </a:t>
            </a:r>
            <a:r>
              <a:rPr lang="ru-RU" dirty="0" smtClean="0">
                <a:solidFill>
                  <a:prstClr val="black"/>
                </a:solidFill>
              </a:rPr>
              <a:t>составление  </a:t>
            </a:r>
            <a:r>
              <a:rPr lang="ru-RU" dirty="0">
                <a:solidFill>
                  <a:prstClr val="black"/>
                </a:solidFill>
              </a:rPr>
              <a:t>сказки по картинкам.</a:t>
            </a:r>
          </a:p>
        </p:txBody>
      </p:sp>
    </p:spTree>
    <p:extLst>
      <p:ext uri="{BB962C8B-B14F-4D97-AF65-F5344CB8AC3E}">
        <p14:creationId xmlns="" xmlns:p14="http://schemas.microsoft.com/office/powerpoint/2010/main" val="4206709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2195736" y="116632"/>
            <a:ext cx="4824536" cy="2376264"/>
          </a:xfrm>
          <a:prstGeom prst="wedgeRoundRectCallout">
            <a:avLst/>
          </a:prstGeom>
          <a:solidFill>
            <a:srgbClr val="FFFF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Поблагодарила  Баба Яга детей, и расколдовала «Сказки», и пообещала, что больше не будет вредничать, и делать пакости.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Н</a:t>
            </a:r>
            <a:r>
              <a:rPr lang="ru-RU" dirty="0" smtClean="0">
                <a:solidFill>
                  <a:schemeClr val="tx1"/>
                </a:solidFill>
              </a:rPr>
              <a:t>у а мы ей в свою очередь пообещали , что про «Сказки» НЕ ЗАБУДЕМ – ЧИТАТЬ, ЛЮБИТЬ, БЕРЕЧЬ их БУДЕМ!!!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80928"/>
            <a:ext cx="2858442" cy="3819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976"/>
            <a:ext cx="4355976" cy="32669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4001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88641"/>
            <a:ext cx="7175351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принципа интеграции через систему задач по теме «Здравствуй , Сказка!»</a:t>
            </a:r>
            <a:endParaRPr lang="ru-RU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3018858519"/>
              </p:ext>
            </p:extLst>
          </p:nvPr>
        </p:nvGraphicFramePr>
        <p:xfrm>
          <a:off x="683568" y="1052735"/>
          <a:ext cx="7704856" cy="5370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497"/>
                <a:gridCol w="5394359"/>
              </a:tblGrid>
              <a:tr h="43204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Обр. области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Образовательные задачи</a:t>
                      </a:r>
                      <a:endParaRPr lang="ru-RU" sz="12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Чтение худ. литературы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Воспитывать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любовь и интерес к книге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Расширение представлений о сказках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Коммуникация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Обогащать,</a:t>
                      </a:r>
                      <a:r>
                        <a:rPr lang="ru-RU" sz="1200" b="1" baseline="0" dirty="0" smtClean="0"/>
                        <a:t> уточнять,</a:t>
                      </a:r>
                      <a:r>
                        <a:rPr lang="ru-RU" sz="1200" b="1" dirty="0" smtClean="0"/>
                        <a:t> расширять, активизировать словарный</a:t>
                      </a:r>
                      <a:r>
                        <a:rPr lang="ru-RU" sz="1200" b="1" baseline="0" dirty="0" smtClean="0"/>
                        <a:t> запас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Развивать диалогическую и монологическую сторону речи и её выразительность</a:t>
                      </a:r>
                      <a:endParaRPr lang="ru-RU" sz="12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Социализация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dirty="0" err="1" smtClean="0"/>
                        <a:t>Сюж</a:t>
                      </a:r>
                      <a:r>
                        <a:rPr lang="ru-RU" sz="1200" b="1" dirty="0" smtClean="0"/>
                        <a:t>. ролевые игры «Книжный магазин», «Семья»,  «Дочки - матери»; театрализация сказок</a:t>
                      </a:r>
                      <a:endParaRPr lang="ru-RU" sz="1200" b="1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Труд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Воспитывать трудолюбие, привычку заниматься делом, доводить начатое до конца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Воспитывать бережное отношение к книге</a:t>
                      </a:r>
                      <a:endParaRPr lang="ru-RU" sz="12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Музыка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Воспитывать</a:t>
                      </a:r>
                      <a:r>
                        <a:rPr lang="ru-RU" sz="1200" b="1" baseline="0" dirty="0" smtClean="0"/>
                        <a:t> чувство ритма, такта во время театрализации сказок с музыкальным сопровождением, </a:t>
                      </a:r>
                      <a:r>
                        <a:rPr lang="ru-RU" sz="1200" b="1" baseline="0" dirty="0" err="1" smtClean="0"/>
                        <a:t>аудиосказки</a:t>
                      </a:r>
                      <a:endParaRPr lang="ru-RU" sz="12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Художественное творчество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Развивать</a:t>
                      </a:r>
                      <a:r>
                        <a:rPr lang="ru-RU" sz="1200" b="1" baseline="0" dirty="0" smtClean="0"/>
                        <a:t> практические навыки рисования, лепки, аппликации, конструирования через сказку</a:t>
                      </a:r>
                      <a:endParaRPr lang="ru-RU" sz="12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Познание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Формировать</a:t>
                      </a:r>
                      <a:r>
                        <a:rPr lang="ru-RU" sz="1200" b="1" baseline="0" dirty="0" smtClean="0"/>
                        <a:t> знания о сказках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baseline="0" dirty="0" smtClean="0"/>
                        <a:t>Знакомить с новыми (для детей) сказками</a:t>
                      </a:r>
                      <a:endParaRPr lang="ru-RU" sz="1200" b="1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Безопасность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Формировать способность понимать причинно-следственные связи,</a:t>
                      </a:r>
                      <a:r>
                        <a:rPr lang="ru-RU" sz="1200" b="1" baseline="0" dirty="0" smtClean="0"/>
                        <a:t> проблемную(опасную) ситуацию героев, различать добро и зло</a:t>
                      </a:r>
                      <a:endParaRPr lang="ru-RU" sz="1200" b="1" dirty="0"/>
                    </a:p>
                  </a:txBody>
                  <a:tcPr/>
                </a:tc>
              </a:tr>
              <a:tr h="54976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Здоровье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Пальчиковая гимнастика, </a:t>
                      </a:r>
                      <a:r>
                        <a:rPr lang="ru-RU" sz="1200" b="1" dirty="0" err="1" smtClean="0"/>
                        <a:t>физкульт.минутки</a:t>
                      </a:r>
                      <a:r>
                        <a:rPr lang="ru-RU" sz="1200" b="1" dirty="0" smtClean="0"/>
                        <a:t>.,</a:t>
                      </a:r>
                      <a:r>
                        <a:rPr lang="ru-RU" sz="1200" b="1" baseline="0" dirty="0" smtClean="0"/>
                        <a:t> зарядки, гимнастики.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63828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9" y="260648"/>
            <a:ext cx="7622232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Паспорт проекта.   </a:t>
            </a:r>
            <a:r>
              <a:rPr lang="ru-RU" sz="2400" dirty="0" smtClean="0">
                <a:solidFill>
                  <a:srgbClr val="FF0000"/>
                </a:solidFill>
              </a:rPr>
              <a:t>Тема «Здравствуй, Сказка!»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sz="quarter" idx="13"/>
          </p:nvPr>
        </p:nvSpPr>
        <p:spPr>
          <a:xfrm>
            <a:off x="611560" y="980728"/>
            <a:ext cx="7848872" cy="5328592"/>
          </a:xfrm>
          <a:gradFill>
            <a:gsLst>
              <a:gs pos="28000">
                <a:schemeClr val="accent5">
                  <a:lumMod val="60000"/>
                  <a:lumOff val="40000"/>
                </a:schemeClr>
              </a:gs>
              <a:gs pos="100000">
                <a:schemeClr val="accent4">
                  <a:tint val="40000"/>
                  <a:satMod val="100000"/>
                  <a:lumMod val="78000"/>
                </a:schemeClr>
              </a:gs>
            </a:gsLst>
          </a:gradFill>
          <a:ln/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88620" indent="-342900">
              <a:buAutoNum type="arabicPeriod"/>
            </a:pPr>
            <a:endParaRPr lang="ru-RU" sz="1400" b="1" u="sng" dirty="0" smtClean="0">
              <a:solidFill>
                <a:schemeClr val="tx1"/>
              </a:solidFill>
            </a:endParaRPr>
          </a:p>
          <a:p>
            <a:pPr marL="388620" indent="-342900">
              <a:buAutoNum type="arabicPeriod"/>
            </a:pPr>
            <a:r>
              <a:rPr lang="ru-RU" sz="1400" b="1" u="sng" dirty="0" smtClean="0">
                <a:solidFill>
                  <a:schemeClr val="tx1"/>
                </a:solidFill>
              </a:rPr>
              <a:t>Проблема темы проекта</a:t>
            </a:r>
            <a:r>
              <a:rPr lang="ru-RU" sz="1400" b="1" u="sng" dirty="0">
                <a:solidFill>
                  <a:schemeClr val="tx1"/>
                </a:solidFill>
              </a:rPr>
              <a:t>: </a:t>
            </a:r>
            <a:r>
              <a:rPr lang="ru-RU" sz="1400" dirty="0" smtClean="0">
                <a:solidFill>
                  <a:schemeClr val="tx1"/>
                </a:solidFill>
              </a:rPr>
              <a:t>К </a:t>
            </a:r>
            <a:r>
              <a:rPr lang="ru-RU" sz="1400" dirty="0">
                <a:solidFill>
                  <a:schemeClr val="tx1"/>
                </a:solidFill>
              </a:rPr>
              <a:t>сожалению, на сегодняшний день, наши дети воспитываются не на сказках, а на современных мультфильмах</a:t>
            </a:r>
            <a:r>
              <a:rPr lang="ru-RU" sz="1400" dirty="0" smtClean="0">
                <a:solidFill>
                  <a:schemeClr val="tx1"/>
                </a:solidFill>
              </a:rPr>
              <a:t>. Значимость русских народных сказок </a:t>
            </a:r>
            <a:r>
              <a:rPr lang="ru-RU" sz="1400" dirty="0">
                <a:solidFill>
                  <a:schemeClr val="tx1"/>
                </a:solidFill>
              </a:rPr>
              <a:t>утрачивается, наблюдается резкое снижение уровня речевого развития </a:t>
            </a:r>
            <a:r>
              <a:rPr lang="ru-RU" sz="1400" dirty="0" smtClean="0">
                <a:solidFill>
                  <a:schemeClr val="tx1"/>
                </a:solidFill>
              </a:rPr>
              <a:t>дошкольников.</a:t>
            </a:r>
            <a:endParaRPr lang="ru-RU" sz="1400" dirty="0">
              <a:solidFill>
                <a:schemeClr val="tx1"/>
              </a:solidFill>
            </a:endParaRPr>
          </a:p>
          <a:p>
            <a:pPr marL="388620" indent="-342900">
              <a:buAutoNum type="arabicPeriod"/>
            </a:pPr>
            <a:r>
              <a:rPr lang="ru-RU" sz="1400" b="1" u="sng" dirty="0" smtClean="0">
                <a:solidFill>
                  <a:schemeClr val="tx1"/>
                </a:solidFill>
              </a:rPr>
              <a:t>Цель проекта: </a:t>
            </a:r>
            <a:r>
              <a:rPr lang="ru-RU" sz="1400" dirty="0" smtClean="0">
                <a:solidFill>
                  <a:schemeClr val="tx1"/>
                </a:solidFill>
              </a:rPr>
              <a:t>Воспитывать  </a:t>
            </a:r>
            <a:r>
              <a:rPr lang="ru-RU" sz="1400" dirty="0">
                <a:solidFill>
                  <a:schemeClr val="tx1"/>
                </a:solidFill>
              </a:rPr>
              <a:t>у детей любовь к русским народным сказкам; развитие у детей устойчивого интереса к сказке, как к произведению искусства; раскрытие совместного творческого потенциала детей и их родителей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 marL="388620" indent="-342900">
              <a:buAutoNum type="arabicPeriod"/>
            </a:pPr>
            <a:r>
              <a:rPr lang="ru-RU" sz="1400" b="1" u="sng" dirty="0" smtClean="0">
                <a:solidFill>
                  <a:schemeClr val="tx1"/>
                </a:solidFill>
              </a:rPr>
              <a:t>Задачи проекта</a:t>
            </a:r>
            <a:r>
              <a:rPr lang="ru-RU" sz="1400" b="1" dirty="0">
                <a:solidFill>
                  <a:schemeClr val="tx1"/>
                </a:solidFill>
              </a:rPr>
              <a:t>: </a:t>
            </a:r>
            <a:r>
              <a:rPr lang="ru-RU" sz="1400" dirty="0" smtClean="0">
                <a:solidFill>
                  <a:schemeClr val="tx1"/>
                </a:solidFill>
              </a:rPr>
              <a:t>расширить </a:t>
            </a:r>
            <a:r>
              <a:rPr lang="ru-RU" sz="1400" dirty="0">
                <a:solidFill>
                  <a:schemeClr val="tx1"/>
                </a:solidFill>
              </a:rPr>
              <a:t>представление детей о </a:t>
            </a:r>
            <a:r>
              <a:rPr lang="ru-RU" sz="1400" dirty="0" smtClean="0">
                <a:solidFill>
                  <a:schemeClr val="tx1"/>
                </a:solidFill>
              </a:rPr>
              <a:t>сказках, бережное отношение к книгам; формировать </a:t>
            </a:r>
            <a:r>
              <a:rPr lang="ru-RU" sz="1400" dirty="0">
                <a:solidFill>
                  <a:schemeClr val="tx1"/>
                </a:solidFill>
              </a:rPr>
              <a:t>умение выразительно читать стихи, инсценировать эпизоды сказок; </a:t>
            </a:r>
            <a:r>
              <a:rPr lang="ru-RU" sz="1400" dirty="0" smtClean="0">
                <a:solidFill>
                  <a:schemeClr val="tx1"/>
                </a:solidFill>
              </a:rPr>
              <a:t>развивать </a:t>
            </a:r>
            <a:r>
              <a:rPr lang="ru-RU" sz="1400" dirty="0">
                <a:solidFill>
                  <a:schemeClr val="tx1"/>
                </a:solidFill>
              </a:rPr>
              <a:t>у детей образное мышление, фантазию, творческие способности; </a:t>
            </a:r>
            <a:r>
              <a:rPr lang="ru-RU" sz="1400" dirty="0" smtClean="0">
                <a:solidFill>
                  <a:schemeClr val="tx1"/>
                </a:solidFill>
              </a:rPr>
              <a:t>воспитывать </a:t>
            </a:r>
            <a:r>
              <a:rPr lang="ru-RU" sz="1400" dirty="0">
                <a:solidFill>
                  <a:schemeClr val="tx1"/>
                </a:solidFill>
              </a:rPr>
              <a:t>чувства дружбы и </a:t>
            </a:r>
            <a:r>
              <a:rPr lang="ru-RU" sz="1400" dirty="0" smtClean="0">
                <a:solidFill>
                  <a:schemeClr val="tx1"/>
                </a:solidFill>
              </a:rPr>
              <a:t>коллективизма.</a:t>
            </a:r>
          </a:p>
          <a:p>
            <a:pPr marL="388620" indent="-342900">
              <a:buAutoNum type="arabicPeriod"/>
            </a:pPr>
            <a:r>
              <a:rPr lang="ru-RU" sz="1400" b="1" u="sng" dirty="0" smtClean="0">
                <a:solidFill>
                  <a:schemeClr val="tx1"/>
                </a:solidFill>
              </a:rPr>
              <a:t>Участники проекта: </a:t>
            </a:r>
            <a:r>
              <a:rPr lang="ru-RU" sz="1400" dirty="0" smtClean="0">
                <a:solidFill>
                  <a:schemeClr val="tx1"/>
                </a:solidFill>
              </a:rPr>
              <a:t>дети средней группы, родители</a:t>
            </a:r>
          </a:p>
          <a:p>
            <a:pPr marL="388620" indent="-342900">
              <a:buAutoNum type="arabicPeriod"/>
            </a:pPr>
            <a:r>
              <a:rPr lang="ru-RU" sz="1400" b="1" u="sng" dirty="0">
                <a:solidFill>
                  <a:schemeClr val="tx1"/>
                </a:solidFill>
              </a:rPr>
              <a:t>Вид проекта: </a:t>
            </a:r>
            <a:r>
              <a:rPr lang="ru-RU" sz="1400" dirty="0">
                <a:solidFill>
                  <a:schemeClr val="tx1"/>
                </a:solidFill>
              </a:rPr>
              <a:t>Творческий проект «Здравствуй, Сказка</a:t>
            </a:r>
            <a:r>
              <a:rPr lang="ru-RU" sz="1400" dirty="0" smtClean="0">
                <a:solidFill>
                  <a:schemeClr val="tx1"/>
                </a:solidFill>
              </a:rPr>
              <a:t>!»</a:t>
            </a:r>
          </a:p>
          <a:p>
            <a:pPr marL="388620" indent="-342900">
              <a:buAutoNum type="arabicPeriod"/>
            </a:pPr>
            <a:r>
              <a:rPr lang="ru-RU" sz="1400" b="1" u="sng" dirty="0" smtClean="0">
                <a:solidFill>
                  <a:schemeClr val="tx1"/>
                </a:solidFill>
              </a:rPr>
              <a:t>Время реализации проекта</a:t>
            </a:r>
            <a:r>
              <a:rPr lang="ru-RU" sz="1400" b="1" u="sng" dirty="0">
                <a:solidFill>
                  <a:schemeClr val="tx1"/>
                </a:solidFill>
              </a:rPr>
              <a:t>: </a:t>
            </a:r>
            <a:r>
              <a:rPr lang="ru-RU" sz="1400" dirty="0">
                <a:solidFill>
                  <a:schemeClr val="tx1"/>
                </a:solidFill>
              </a:rPr>
              <a:t>Краткосрочный: 1 неделя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pPr marL="388620" indent="-342900">
              <a:buAutoNum type="arabicPeriod"/>
            </a:pPr>
            <a:r>
              <a:rPr lang="ru-RU" sz="1400" b="1" u="sng" dirty="0" smtClean="0">
                <a:solidFill>
                  <a:schemeClr val="tx1"/>
                </a:solidFill>
              </a:rPr>
              <a:t>Предполагаемый результат: </a:t>
            </a:r>
            <a:r>
              <a:rPr lang="ru-RU" sz="1400" dirty="0" smtClean="0">
                <a:solidFill>
                  <a:schemeClr val="tx1"/>
                </a:solidFill>
              </a:rPr>
              <a:t>развитие </a:t>
            </a:r>
            <a:r>
              <a:rPr lang="ru-RU" sz="1400" dirty="0">
                <a:solidFill>
                  <a:schemeClr val="tx1"/>
                </a:solidFill>
              </a:rPr>
              <a:t>интереса детей к русским народным сказкам; </a:t>
            </a:r>
            <a:r>
              <a:rPr lang="ru-RU" sz="1400" dirty="0" smtClean="0">
                <a:solidFill>
                  <a:schemeClr val="tx1"/>
                </a:solidFill>
              </a:rPr>
              <a:t>обогащение</a:t>
            </a:r>
            <a:r>
              <a:rPr lang="ru-RU" sz="1400" dirty="0">
                <a:solidFill>
                  <a:schemeClr val="tx1"/>
                </a:solidFill>
              </a:rPr>
              <a:t>, уточнение, расширение, активизация словарного  запаса; </a:t>
            </a:r>
            <a:r>
              <a:rPr lang="ru-RU" sz="1400" dirty="0" smtClean="0">
                <a:solidFill>
                  <a:schemeClr val="tx1"/>
                </a:solidFill>
              </a:rPr>
              <a:t>получить </a:t>
            </a:r>
            <a:r>
              <a:rPr lang="ru-RU" sz="1400" dirty="0">
                <a:solidFill>
                  <a:schemeClr val="tx1"/>
                </a:solidFill>
              </a:rPr>
              <a:t>эмоциональный отклик от своей работы; </a:t>
            </a:r>
            <a:r>
              <a:rPr lang="ru-RU" sz="1400" dirty="0" smtClean="0">
                <a:solidFill>
                  <a:schemeClr val="tx1"/>
                </a:solidFill>
              </a:rPr>
              <a:t>закрепление </a:t>
            </a:r>
            <a:r>
              <a:rPr lang="ru-RU" sz="1400" dirty="0">
                <a:solidFill>
                  <a:schemeClr val="tx1"/>
                </a:solidFill>
              </a:rPr>
              <a:t>умения применять свои знания в беседе, связных </a:t>
            </a:r>
            <a:r>
              <a:rPr lang="ru-RU" sz="1400" dirty="0" smtClean="0">
                <a:solidFill>
                  <a:schemeClr val="tx1"/>
                </a:solidFill>
              </a:rPr>
              <a:t>высказываниях.</a:t>
            </a:r>
          </a:p>
          <a:p>
            <a:pPr marL="388620" indent="-342900">
              <a:buAutoNum type="arabicPeriod"/>
            </a:pPr>
            <a:r>
              <a:rPr lang="ru-RU" sz="1400" b="1" u="sng" dirty="0" smtClean="0">
                <a:solidFill>
                  <a:schemeClr val="tx1"/>
                </a:solidFill>
              </a:rPr>
              <a:t>Продукт проектной деятельности</a:t>
            </a:r>
            <a:r>
              <a:rPr lang="ru-RU" sz="1400" dirty="0" smtClean="0">
                <a:solidFill>
                  <a:schemeClr val="tx1"/>
                </a:solidFill>
              </a:rPr>
              <a:t>: поделки, рисунки, </a:t>
            </a:r>
            <a:r>
              <a:rPr lang="ru-RU" sz="1400" dirty="0" smtClean="0">
                <a:solidFill>
                  <a:schemeClr val="tx1"/>
                </a:solidFill>
              </a:rPr>
              <a:t>раскраски,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выставка книг.</a:t>
            </a:r>
          </a:p>
          <a:p>
            <a:pPr marL="388620" indent="-342900">
              <a:buAutoNum type="arabicPeriod"/>
            </a:pPr>
            <a:r>
              <a:rPr lang="ru-RU" sz="1400" b="1" u="sng" dirty="0" smtClean="0">
                <a:solidFill>
                  <a:schemeClr val="tx1"/>
                </a:solidFill>
              </a:rPr>
              <a:t>Презентация проекта: </a:t>
            </a:r>
            <a:r>
              <a:rPr lang="ru-RU" sz="1400" dirty="0" smtClean="0">
                <a:solidFill>
                  <a:schemeClr val="tx1"/>
                </a:solidFill>
              </a:rPr>
              <a:t>показ настольного театра «Волк и 7 козлят»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388620" indent="-342900">
              <a:buAutoNum type="arabicPeriod"/>
            </a:pP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814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-конечная звезда 3"/>
          <p:cNvSpPr/>
          <p:nvPr/>
        </p:nvSpPr>
        <p:spPr>
          <a:xfrm>
            <a:off x="2915816" y="1772816"/>
            <a:ext cx="2880320" cy="2952328"/>
          </a:xfrm>
          <a:prstGeom prst="star6">
            <a:avLst/>
          </a:prstGeo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Материально-техническое и методическое обеспечение проекта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07504" y="476672"/>
            <a:ext cx="2592288" cy="1872208"/>
          </a:xfrm>
          <a:prstGeom prst="cloud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Просмотр фильма «Как делают книги»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833" y="260648"/>
            <a:ext cx="1241729" cy="1591841"/>
          </a:xfrm>
          <a:prstGeom prst="rect">
            <a:avLst/>
          </a:prstGeom>
        </p:spPr>
      </p:pic>
      <p:sp>
        <p:nvSpPr>
          <p:cNvPr id="15" name="Облако 14"/>
          <p:cNvSpPr/>
          <p:nvPr/>
        </p:nvSpPr>
        <p:spPr>
          <a:xfrm>
            <a:off x="4716016" y="4699595"/>
            <a:ext cx="2736304" cy="1872208"/>
          </a:xfrm>
          <a:prstGeom prst="cloud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Просмотр мультфильма «</a:t>
            </a:r>
            <a:r>
              <a:rPr lang="ru-RU" b="1" dirty="0" err="1" smtClean="0">
                <a:solidFill>
                  <a:schemeClr val="tx1"/>
                </a:solidFill>
              </a:rPr>
              <a:t>Жихарка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013176"/>
            <a:ext cx="1299547" cy="15959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61799"/>
            <a:ext cx="1337729" cy="1640611"/>
          </a:xfrm>
          <a:prstGeom prst="rect">
            <a:avLst/>
          </a:prstGeom>
        </p:spPr>
      </p:pic>
      <p:sp>
        <p:nvSpPr>
          <p:cNvPr id="18" name="Облако 17"/>
          <p:cNvSpPr/>
          <p:nvPr/>
        </p:nvSpPr>
        <p:spPr>
          <a:xfrm>
            <a:off x="509129" y="4149080"/>
            <a:ext cx="2592288" cy="1872208"/>
          </a:xfrm>
          <a:prstGeom prst="cloud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Книги со сказками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Облако 19"/>
          <p:cNvSpPr/>
          <p:nvPr/>
        </p:nvSpPr>
        <p:spPr>
          <a:xfrm>
            <a:off x="4499992" y="120464"/>
            <a:ext cx="2592288" cy="1872208"/>
          </a:xfrm>
          <a:prstGeom prst="cloud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Раскраски по сказкам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97443"/>
            <a:ext cx="1334668" cy="1895229"/>
          </a:xfrm>
          <a:prstGeom prst="rect">
            <a:avLst/>
          </a:prstGeom>
        </p:spPr>
      </p:pic>
      <p:sp>
        <p:nvSpPr>
          <p:cNvPr id="22" name="Облако 21"/>
          <p:cNvSpPr/>
          <p:nvPr/>
        </p:nvSpPr>
        <p:spPr>
          <a:xfrm>
            <a:off x="6156176" y="2276872"/>
            <a:ext cx="2592288" cy="1872208"/>
          </a:xfrm>
          <a:prstGeom prst="cloud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Театр с масками по сказкам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365104"/>
            <a:ext cx="1336453" cy="18598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2458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0879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Перспективный план проекта «Здравствуй, Сказка!»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1175474674"/>
              </p:ext>
            </p:extLst>
          </p:nvPr>
        </p:nvGraphicFramePr>
        <p:xfrm>
          <a:off x="395536" y="1052736"/>
          <a:ext cx="8424861" cy="553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424"/>
                <a:gridCol w="4032150"/>
                <a:gridCol w="2808287"/>
              </a:tblGrid>
              <a:tr h="4461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Образовательн.</a:t>
                      </a:r>
                      <a:r>
                        <a:rPr lang="ru-RU" sz="1400" baseline="0" dirty="0" err="1" smtClean="0"/>
                        <a:t>о</a:t>
                      </a:r>
                      <a:r>
                        <a:rPr lang="ru-RU" sz="1400" dirty="0" err="1" smtClean="0"/>
                        <a:t>бласть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Непосредственно образовательная деятельность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Совместная деятельность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48973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Познание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Дидактическая игра «Угадай сказку».</a:t>
                      </a:r>
                    </a:p>
                    <a:p>
                      <a:pPr algn="just"/>
                      <a:r>
                        <a:rPr lang="ru-RU" sz="13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развивать внимание, память, мышление, речь; умение отгадывать сказку по  картинкам.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Рассматривание сюжетных картинок </a:t>
                      </a: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lang="ru-RU" sz="13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сказкам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, книг.</a:t>
                      </a:r>
                    </a:p>
                    <a:p>
                      <a:pPr algn="just"/>
                      <a:r>
                        <a:rPr lang="ru-RU" sz="13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Цель: </a:t>
                      </a:r>
                      <a:r>
                        <a:rPr lang="ru-RU" sz="13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формировать</a:t>
                      </a:r>
                      <a:r>
                        <a:rPr lang="ru-RU" sz="13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целостное представление о сюжете сказки.</a:t>
                      </a:r>
                      <a:endParaRPr lang="ru-RU" sz="1300" b="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Беседы с детьми: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«Что будет, если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сказки не станет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?».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«Откуда берутся сказки?»</a:t>
                      </a:r>
                    </a:p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Дид</a:t>
                      </a: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игры: </a:t>
                      </a:r>
                    </a:p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«Угадай сказку», «Кто это?», «Театр», «Собери </a:t>
                      </a:r>
                      <a:r>
                        <a:rPr lang="ru-RU" sz="13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пазл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». </a:t>
                      </a:r>
                    </a:p>
                    <a:p>
                      <a:r>
                        <a:rPr lang="ru-RU" sz="13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: развивать умение сопоставлять, сравнивать, различать героев сказки, сюжет, название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сказки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Ситуации к орг. </a:t>
                      </a:r>
                      <a:r>
                        <a:rPr lang="ru-RU" sz="13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самост</a:t>
                      </a: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3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деят</a:t>
                      </a: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 детей:</a:t>
                      </a:r>
                    </a:p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13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«К нам в гости пришли герои сказок».   </a:t>
                      </a:r>
                    </a:p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Появление в уголке ИЗО контурных изображений героев сказок (книг-раскрасок).</a:t>
                      </a:r>
                    </a:p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Домашние задания:</a:t>
                      </a:r>
                    </a:p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рисование любимой сказки,</a:t>
                      </a:r>
                    </a:p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пересказ любимой сказки.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Речь,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коммуникация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Составление сказки (рассказа) по сюжетным картинкам.</a:t>
                      </a:r>
                    </a:p>
                    <a:p>
                      <a:pPr algn="just"/>
                      <a:r>
                        <a:rPr lang="ru-RU" sz="13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: формировать умение составлять сказку (рассказ) по сюжетным картинкам.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Художествен.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творчество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Рисование «Маша и Медведь».</a:t>
                      </a:r>
                    </a:p>
                    <a:p>
                      <a:pPr algn="just"/>
                      <a:r>
                        <a:rPr lang="ru-RU" sz="13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Цель: </a:t>
                      </a:r>
                      <a:r>
                        <a:rPr lang="ru-RU" sz="13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развивать</a:t>
                      </a:r>
                      <a:r>
                        <a:rPr lang="ru-RU" sz="1300" b="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воображение, умение передавать детали внешности, характера в рисунке.</a:t>
                      </a:r>
                    </a:p>
                    <a:p>
                      <a:pPr algn="just"/>
                      <a:r>
                        <a:rPr lang="ru-RU" sz="13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Аппликация «Колобок».</a:t>
                      </a:r>
                    </a:p>
                    <a:p>
                      <a:pPr algn="just"/>
                      <a:r>
                        <a:rPr lang="ru-RU" sz="13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Цель: </a:t>
                      </a:r>
                      <a:r>
                        <a:rPr lang="ru-RU" sz="1300" b="0" i="0" dirty="0" smtClean="0">
                          <a:solidFill>
                            <a:srgbClr val="44444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продолжать учить детей выполнять общую композицию в аппликации, совершенствовать полученные ранее знания и умения. </a:t>
                      </a:r>
                      <a:endParaRPr lang="ru-RU" sz="13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606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 Чтение худ. литературы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 русских народных сказок:</a:t>
                      </a: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«Гуси</a:t>
                      </a:r>
                      <a:r>
                        <a:rPr lang="ru-RU" sz="13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лебеди</a:t>
                      </a: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», «Маша и медведь», «Волк и семеро козлят», «Колобок», «</a:t>
                      </a:r>
                      <a:r>
                        <a:rPr lang="ru-RU" sz="13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Заюшкина</a:t>
                      </a: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избушка» и др.</a:t>
                      </a:r>
                    </a:p>
                    <a:p>
                      <a:pPr algn="just"/>
                      <a:r>
                        <a:rPr lang="ru-RU" sz="13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Цель: </a:t>
                      </a:r>
                      <a:r>
                        <a:rPr lang="ru-RU" sz="13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прослеживать развитие событий, устанавливать причинно-следственные связи, высказывать суждения, мораль.</a:t>
                      </a:r>
                      <a:endParaRPr lang="ru-RU" sz="13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428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 Труд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Ремонт старых книг.</a:t>
                      </a:r>
                    </a:p>
                    <a:p>
                      <a:pPr algn="just"/>
                      <a:r>
                        <a:rPr lang="ru-RU" sz="13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Цель: </a:t>
                      </a:r>
                      <a:r>
                        <a:rPr lang="ru-RU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приобщить детей к труду; рассказать о роли </a:t>
                      </a:r>
                      <a:r>
                        <a:rPr lang="ru-RU" sz="13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книги</a:t>
                      </a:r>
                      <a:r>
                        <a:rPr lang="ru-RU" sz="13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в жизни человека,</a:t>
                      </a:r>
                      <a:r>
                        <a:rPr lang="ru-RU" sz="13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3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028181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-облако 7"/>
          <p:cNvSpPr/>
          <p:nvPr/>
        </p:nvSpPr>
        <p:spPr>
          <a:xfrm>
            <a:off x="-108520" y="116632"/>
            <a:ext cx="3456384" cy="1368152"/>
          </a:xfrm>
          <a:prstGeom prst="cloudCallout">
            <a:avLst>
              <a:gd name="adj1" fmla="val -38564"/>
              <a:gd name="adj2" fmla="val 84885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softRound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Проблема: введение </a:t>
            </a:r>
            <a:r>
              <a:rPr lang="ru-RU" b="1" dirty="0">
                <a:solidFill>
                  <a:schemeClr val="tx1"/>
                </a:solidFill>
              </a:rPr>
              <a:t>детей в игровую ситуацию</a:t>
            </a:r>
          </a:p>
        </p:txBody>
      </p:sp>
      <p:sp>
        <p:nvSpPr>
          <p:cNvPr id="16" name="Выноска со стрелкой вправо 15"/>
          <p:cNvSpPr/>
          <p:nvPr/>
        </p:nvSpPr>
        <p:spPr>
          <a:xfrm>
            <a:off x="251570" y="2564904"/>
            <a:ext cx="3384326" cy="4104456"/>
          </a:xfrm>
          <a:prstGeom prst="rightArrowCallout">
            <a:avLst>
              <a:gd name="adj1" fmla="val 22287"/>
              <a:gd name="adj2" fmla="val 23304"/>
              <a:gd name="adj3" fmla="val 25000"/>
              <a:gd name="adj4" fmla="val 64977"/>
            </a:avLst>
          </a:prstGeom>
          <a:solidFill>
            <a:schemeClr val="accent6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Однажды, в библиотеке нам рассказали, что злая Баба Яга заколдовала «Сказки», потому что ребята про них забыли, и совсем перестали читать…Сказочные герои очень опечалены этим…Нам нужно их спасти!</a:t>
            </a:r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" name="Объект 2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031" y="5315832"/>
            <a:ext cx="2271377" cy="1490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Объект 2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6632"/>
            <a:ext cx="3402243" cy="2551682"/>
          </a:xfrm>
          <a:prstGeom prst="round2DiagRect">
            <a:avLst>
              <a:gd name="adj1" fmla="val 17160"/>
              <a:gd name="adj2" fmla="val 0"/>
            </a:avLst>
          </a:prstGeom>
          <a:ln w="88900" cap="sq"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Выноска со стрелкой вниз 26"/>
          <p:cNvSpPr/>
          <p:nvPr/>
        </p:nvSpPr>
        <p:spPr>
          <a:xfrm>
            <a:off x="3131840" y="5805264"/>
            <a:ext cx="2376214" cy="1052736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Мы решили помочь …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06" y="1988840"/>
            <a:ext cx="3701882" cy="3888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053" y="3789040"/>
            <a:ext cx="1945968" cy="1297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473" r="41525"/>
          <a:stretch/>
        </p:blipFill>
        <p:spPr>
          <a:xfrm>
            <a:off x="5220072" y="2881511"/>
            <a:ext cx="1727164" cy="1584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669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179512" y="1988840"/>
            <a:ext cx="3816424" cy="4248472"/>
          </a:xfrm>
          <a:prstGeom prst="verticalScroll">
            <a:avLst/>
          </a:prstGeom>
          <a:solidFill>
            <a:srgbClr val="00B050"/>
          </a:solidFill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Для чего нужны сказки?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Ребята, какие сказки Вы знаете?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Кому нужны сказки?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Вы знаете, откуда появились сказки?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Кто живет в сказках?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Чему учат нас сказки?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/>
              <a:t>Назовите свои любимые сказки?</a:t>
            </a:r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35496" y="116632"/>
            <a:ext cx="3132856" cy="1368152"/>
          </a:xfrm>
          <a:prstGeom prst="cloudCallout">
            <a:avLst>
              <a:gd name="adj1" fmla="val -38564"/>
              <a:gd name="adj2" fmla="val 84885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softRound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Модель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«трех вопросов»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3805808" y="14511"/>
            <a:ext cx="2520280" cy="1872208"/>
          </a:xfrm>
          <a:prstGeom prst="wedgeEllipseCallout">
            <a:avLst>
              <a:gd name="adj1" fmla="val -47666"/>
              <a:gd name="adj2" fmla="val 9658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Даша сказала, что сказки нужны детям - НАМ!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6552331" y="665548"/>
            <a:ext cx="2448272" cy="1638472"/>
          </a:xfrm>
          <a:prstGeom prst="wedgeEllipseCallout">
            <a:avLst>
              <a:gd name="adj1" fmla="val -72188"/>
              <a:gd name="adj2" fmla="val 3517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 Пети самая любимая сказка: «Три медведя»</a:t>
            </a:r>
            <a:endParaRPr lang="ru-RU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4572000" y="2132856"/>
            <a:ext cx="2426568" cy="1728192"/>
          </a:xfrm>
          <a:prstGeom prst="wedgeEllipseCallout">
            <a:avLst>
              <a:gd name="adj1" fmla="val -70292"/>
              <a:gd name="adj2" fmla="val 4761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Настя сказала, что в сказках живут сказочные герои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6881142" y="3356992"/>
            <a:ext cx="2138536" cy="1620180"/>
          </a:xfrm>
          <a:prstGeom prst="wedgeEllipseCallout">
            <a:avLst>
              <a:gd name="adj1" fmla="val -93432"/>
              <a:gd name="adj2" fmla="val -1098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Вика сказала, что сказки учат нас доброте!</a:t>
            </a:r>
            <a:endParaRPr lang="ru-RU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805808" y="4559002"/>
            <a:ext cx="2746523" cy="2016224"/>
          </a:xfrm>
          <a:prstGeom prst="wedgeRect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Мы назвали много разных сказок, разных сказочных героев…но многие вопросы так и остались без ответа…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63957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35496" y="116632"/>
            <a:ext cx="3132856" cy="1368152"/>
          </a:xfrm>
          <a:prstGeom prst="cloudCallout">
            <a:avLst>
              <a:gd name="adj1" fmla="val -38564"/>
              <a:gd name="adj2" fmla="val 84885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softRound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Модель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«трех вопросов»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03848" y="260648"/>
            <a:ext cx="5940152" cy="540060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Что нам делать? Как мы будем спасать «Сказки»?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377788" y="1895128"/>
            <a:ext cx="2448272" cy="1728192"/>
          </a:xfrm>
          <a:prstGeom prst="wedgeEllipseCallout">
            <a:avLst>
              <a:gd name="adj1" fmla="val 68850"/>
              <a:gd name="adj2" fmla="val 4145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Марина сказала, что «Сказки» нужно расколдовать</a:t>
            </a:r>
            <a:endParaRPr lang="ru-RU" dirty="0"/>
          </a:p>
        </p:txBody>
      </p:sp>
      <p:sp>
        <p:nvSpPr>
          <p:cNvPr id="17" name="Овальная выноска 16"/>
          <p:cNvSpPr/>
          <p:nvPr/>
        </p:nvSpPr>
        <p:spPr>
          <a:xfrm>
            <a:off x="3841998" y="1052736"/>
            <a:ext cx="2448272" cy="1908792"/>
          </a:xfrm>
          <a:prstGeom prst="wedgeEllipseCallout">
            <a:avLst>
              <a:gd name="adj1" fmla="val -3715"/>
              <a:gd name="adj2" fmla="val 6948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Матвей предложил посмотреть мультфильм по сказке</a:t>
            </a:r>
            <a:endParaRPr lang="ru-RU" dirty="0"/>
          </a:p>
        </p:txBody>
      </p:sp>
      <p:sp>
        <p:nvSpPr>
          <p:cNvPr id="18" name="Овальная выноска 17"/>
          <p:cNvSpPr/>
          <p:nvPr/>
        </p:nvSpPr>
        <p:spPr>
          <a:xfrm>
            <a:off x="6593954" y="2223156"/>
            <a:ext cx="2520280" cy="2016224"/>
          </a:xfrm>
          <a:prstGeom prst="wedgeEllipseCallout">
            <a:avLst>
              <a:gd name="adj1" fmla="val -61650"/>
              <a:gd name="adj2" fmla="val 2848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Настя прочитать сказку</a:t>
            </a:r>
            <a:endParaRPr lang="ru-RU" dirty="0"/>
          </a:p>
        </p:txBody>
      </p:sp>
      <p:sp>
        <p:nvSpPr>
          <p:cNvPr id="19" name="Овальная выноска 18"/>
          <p:cNvSpPr/>
          <p:nvPr/>
        </p:nvSpPr>
        <p:spPr>
          <a:xfrm>
            <a:off x="71500" y="4581128"/>
            <a:ext cx="2268252" cy="1764776"/>
          </a:xfrm>
          <a:prstGeom prst="wedgeEllipseCallout">
            <a:avLst>
              <a:gd name="adj1" fmla="val 90513"/>
              <a:gd name="adj2" fmla="val -4652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Давид предложил нарисовать сказку</a:t>
            </a:r>
            <a:endParaRPr lang="ru-RU" dirty="0"/>
          </a:p>
        </p:txBody>
      </p:sp>
      <p:sp>
        <p:nvSpPr>
          <p:cNvPr id="20" name="Овальная выноска 19"/>
          <p:cNvSpPr/>
          <p:nvPr/>
        </p:nvSpPr>
        <p:spPr>
          <a:xfrm>
            <a:off x="2715791" y="5240263"/>
            <a:ext cx="2520280" cy="1584176"/>
          </a:xfrm>
          <a:prstGeom prst="wedgeEllipseCallout">
            <a:avLst>
              <a:gd name="adj1" fmla="val 9524"/>
              <a:gd name="adj2" fmla="val -8109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Юля решила сходить с мамой в библиотеку за сказками</a:t>
            </a:r>
            <a:endParaRPr lang="ru-RU" dirty="0"/>
          </a:p>
        </p:txBody>
      </p:sp>
      <p:sp>
        <p:nvSpPr>
          <p:cNvPr id="21" name="Овальная выноска 20"/>
          <p:cNvSpPr/>
          <p:nvPr/>
        </p:nvSpPr>
        <p:spPr>
          <a:xfrm>
            <a:off x="6462464" y="4459213"/>
            <a:ext cx="2555776" cy="1584176"/>
          </a:xfrm>
          <a:prstGeom prst="wedgeEllipseCallout">
            <a:avLst>
              <a:gd name="adj1" fmla="val -65816"/>
              <a:gd name="adj2" fmla="val -4509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Денис предложил слепить сказочных героев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3168352" y="3068960"/>
            <a:ext cx="3121918" cy="187220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>
                <a:solidFill>
                  <a:schemeClr val="tx1"/>
                </a:solidFill>
              </a:rPr>
              <a:t>?</a:t>
            </a:r>
            <a:endParaRPr lang="ru-RU" sz="8800" dirty="0">
              <a:solidFill>
                <a:schemeClr val="tx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46" y="3715041"/>
            <a:ext cx="1594890" cy="112628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071" y="5681141"/>
            <a:ext cx="1524397" cy="114329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052736"/>
            <a:ext cx="1152128" cy="14148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22797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35496" y="116632"/>
            <a:ext cx="2376264" cy="1224136"/>
          </a:xfrm>
          <a:prstGeom prst="cloudCallout">
            <a:avLst>
              <a:gd name="adj1" fmla="val -38564"/>
              <a:gd name="adj2" fmla="val 84885"/>
            </a:avLst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 prst="softRound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Реализация проекта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011094" y="995053"/>
            <a:ext cx="0" cy="633747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Вертикальный свиток 10"/>
          <p:cNvSpPr/>
          <p:nvPr/>
        </p:nvSpPr>
        <p:spPr>
          <a:xfrm>
            <a:off x="97657" y="1988840"/>
            <a:ext cx="4032448" cy="4462189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Дома, у каждого, наверняка есть сказки, и мы решили создать самую настоящую выставку книг со сказками! Дети приносили из дома разные книги.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5579">
            <a:off x="4464375" y="1854771"/>
            <a:ext cx="4828474" cy="489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72024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845</TotalTime>
  <Words>1031</Words>
  <Application>Microsoft Office PowerPoint</Application>
  <PresentationFormat>Экран (4:3)</PresentationFormat>
  <Paragraphs>132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Муниципальное  дошкольное образовательное учреждение  «Детский сад № 10»</vt:lpstr>
      <vt:lpstr>Реализация принципа интеграции через систему задач по теме «Здравствуй , Сказка!»</vt:lpstr>
      <vt:lpstr>Паспорт проекта.   Тема «Здравствуй, Сказка!»</vt:lpstr>
      <vt:lpstr>Слайд 4</vt:lpstr>
      <vt:lpstr>Перспективный план проекта «Здравствуй, Сказка!»</vt:lpstr>
      <vt:lpstr> 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Агент</cp:lastModifiedBy>
  <cp:revision>62</cp:revision>
  <dcterms:created xsi:type="dcterms:W3CDTF">2015-08-09T12:17:50Z</dcterms:created>
  <dcterms:modified xsi:type="dcterms:W3CDTF">2021-07-15T14:38:35Z</dcterms:modified>
</cp:coreProperties>
</file>